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1"/>
  </p:sldMasterIdLst>
  <p:sldIdLst>
    <p:sldId id="256" r:id="rId2"/>
    <p:sldId id="257" r:id="rId3"/>
    <p:sldId id="258" r:id="rId4"/>
    <p:sldId id="259" r:id="rId5"/>
    <p:sldId id="266" r:id="rId6"/>
    <p:sldId id="267" r:id="rId7"/>
    <p:sldId id="268" r:id="rId8"/>
    <p:sldId id="265" r:id="rId9"/>
    <p:sldId id="270" r:id="rId10"/>
    <p:sldId id="263" r:id="rId11"/>
    <p:sldId id="260" r:id="rId12"/>
    <p:sldId id="261" r:id="rId13"/>
    <p:sldId id="274" r:id="rId14"/>
    <p:sldId id="271" r:id="rId15"/>
    <p:sldId id="272" r:id="rId16"/>
    <p:sldId id="275" r:id="rId17"/>
    <p:sldId id="2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ncherla Balaji Sree Harsha" initials="KH" lastIdx="4" clrIdx="0">
    <p:extLst>
      <p:ext uri="{19B8F6BF-5375-455C-9EA6-DF929625EA0E}">
        <p15:presenceInfo xmlns:p15="http://schemas.microsoft.com/office/powerpoint/2012/main" userId="S::sriharsha.7057@iitkgp.ac.in::489807e6-2e7f-4148-8a76-68b5f5ff247d" providerId="AD"/>
      </p:ext>
    </p:extLst>
  </p:cmAuthor>
  <p:cmAuthor id="2" name="sricharanbattu@gmail.com" initials="sr" lastIdx="2" clrIdx="1">
    <p:extLst>
      <p:ext uri="{19B8F6BF-5375-455C-9EA6-DF929625EA0E}">
        <p15:presenceInfo xmlns:p15="http://schemas.microsoft.com/office/powerpoint/2012/main" userId="S::urn:spo:guest#sricharanbattu@gmail.com::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416352-419A-40B3-8F92-EA180B0A7A0C}" v="225" dt="2021-03-21T04:37:17.274"/>
    <p1510:client id="{15DADEDA-5AC5-ECFA-2A14-5C8D66A58548}" v="381" dt="2021-03-22T10:19:43.863"/>
    <p1510:client id="{4DD4FF55-E0F5-4733-5488-8283C6733CFF}" v="1" dt="2021-03-24T06:32:39.908"/>
    <p1510:client id="{5A4DB79F-A056-0000-8501-F4FDFA61311B}" v="345" dt="2021-03-24T06:14:47.176"/>
    <p1510:client id="{63A53071-7FAC-84C4-DB9C-18919C5B4771}" v="1884" dt="2021-03-22T13:56:26.963"/>
    <p1510:client id="{67B3B69F-009E-0000-8501-FD3557EADDB5}" v="1074" dt="2021-03-22T09:18:41.929"/>
    <p1510:client id="{795EB9C0-FBC1-F2D3-D8E0-DAAFEA699A70}" v="33" dt="2021-03-24T13:00:37.483"/>
    <p1510:client id="{944BB79F-D019-0000-8501-FC8B08927201}" v="38" dt="2021-03-24T04:45:49.372"/>
    <p1510:client id="{94C6B69F-E040-0000-8501-F5F3261EDF15}" v="36" dt="2021-03-22T14:28:44.592"/>
    <p1510:client id="{9612B89F-40D5-0000-867A-44AACAF897B7}" v="6" dt="2021-03-26T14:48:19.869"/>
    <p1510:client id="{A970151E-D6D7-7DD5-1ACD-C49FC4B1684A}" v="47" dt="2021-03-24T05:10:25.365"/>
    <p1510:client id="{AAB1B69F-3093-0000-8501-FAEAAFCFB257}" v="1" dt="2021-03-22T08:03:44.084"/>
    <p1510:client id="{C050B79F-9035-0000-8501-F0E00E48880E}" v="16" dt="2021-03-24T06:15:24.030"/>
    <p1510:client id="{C6DFBAA9-3477-BB20-9E72-ADAC85C580E5}" v="333" dt="2021-03-26T14:27:01.651"/>
    <p1510:client id="{C950B79F-906D-0000-8597-FACA54B8F38B}" v="1" dt="2021-03-24T06:15:45.933"/>
    <p1510:client id="{CF50B79F-D07E-0000-9832-2DB2278A7914}" v="44" dt="2021-03-24T06:23:05.395"/>
    <p1510:client id="{DAC1B69F-9055-0000-8597-FBB226D4EF99}" v="1186" dt="2021-03-22T14:21:15.293"/>
    <p1510:client id="{FA09B89F-F02E-0000-8597-F4F54A27133D}" v="30" dt="2021-03-26T12:29:53.685"/>
    <p1510:client id="{FDADCC9A-F14C-3600-4F6D-19D98EE2200D}" v="41" dt="2021-03-26T14:13:00.1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1A11C6-AC1C-4731-ACA9-6901994D4DD0}" type="doc">
      <dgm:prSet loTypeId="urn:microsoft.com/office/officeart/2016/7/layout/VerticalSolidAction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BBD4B50-8DB6-4FB2-A068-E31A17793612}">
      <dgm:prSet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Paired Images </a:t>
          </a:r>
          <a:endParaRPr lang="en-US"/>
        </a:p>
      </dgm:t>
    </dgm:pt>
    <dgm:pt modelId="{B81BA309-BDD9-4599-B494-9869470542C8}" type="parTrans" cxnId="{3AC1EAC4-0A86-4108-865C-75591BC5B448}">
      <dgm:prSet/>
      <dgm:spPr/>
      <dgm:t>
        <a:bodyPr/>
        <a:lstStyle/>
        <a:p>
          <a:endParaRPr lang="en-US"/>
        </a:p>
      </dgm:t>
    </dgm:pt>
    <dgm:pt modelId="{0605901A-BBAF-4D20-A8C9-714A81056190}" type="sibTrans" cxnId="{3AC1EAC4-0A86-4108-865C-75591BC5B448}">
      <dgm:prSet/>
      <dgm:spPr/>
      <dgm:t>
        <a:bodyPr/>
        <a:lstStyle/>
        <a:p>
          <a:endParaRPr lang="en-US"/>
        </a:p>
      </dgm:t>
    </dgm:pt>
    <dgm:pt modelId="{88F64900-4AED-4733-885B-554AE7074BF9}">
      <dgm:prSet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Learning through Paired Images </a:t>
          </a:r>
          <a:endParaRPr lang="en-US"/>
        </a:p>
      </dgm:t>
    </dgm:pt>
    <dgm:pt modelId="{7BDFE080-F469-4439-8039-46D2BEBB059F}" type="parTrans" cxnId="{487D9FC3-2570-46C9-91D5-CEB07D1593EB}">
      <dgm:prSet/>
      <dgm:spPr/>
      <dgm:t>
        <a:bodyPr/>
        <a:lstStyle/>
        <a:p>
          <a:endParaRPr lang="en-US"/>
        </a:p>
      </dgm:t>
    </dgm:pt>
    <dgm:pt modelId="{39F38672-C932-4475-BD1F-0FD923437F18}" type="sibTrans" cxnId="{487D9FC3-2570-46C9-91D5-CEB07D1593EB}">
      <dgm:prSet/>
      <dgm:spPr/>
      <dgm:t>
        <a:bodyPr/>
        <a:lstStyle/>
        <a:p>
          <a:endParaRPr lang="en-US"/>
        </a:p>
      </dgm:t>
    </dgm:pt>
    <dgm:pt modelId="{900E3D1F-6B97-49A8-8F9F-DB47C16AF86B}">
      <dgm:prSet/>
      <dgm:spPr/>
      <dgm:t>
        <a:bodyPr/>
        <a:lstStyle/>
        <a:p>
          <a:r>
            <a:rPr lang="en-US" err="1"/>
            <a:t>Eg</a:t>
          </a:r>
          <a:r>
            <a:rPr lang="en-US"/>
            <a:t> : Pix2Pix GAN model</a:t>
          </a:r>
        </a:p>
      </dgm:t>
    </dgm:pt>
    <dgm:pt modelId="{E81F3586-CB20-42B9-A2A7-D0FB5E9787CD}" type="parTrans" cxnId="{B08EE476-35F6-4A47-BEEB-D711CA22B5D8}">
      <dgm:prSet/>
      <dgm:spPr/>
      <dgm:t>
        <a:bodyPr/>
        <a:lstStyle/>
        <a:p>
          <a:endParaRPr lang="en-US"/>
        </a:p>
      </dgm:t>
    </dgm:pt>
    <dgm:pt modelId="{380C3DAA-3E9C-4B81-9218-1A2206083548}" type="sibTrans" cxnId="{B08EE476-35F6-4A47-BEEB-D711CA22B5D8}">
      <dgm:prSet/>
      <dgm:spPr/>
      <dgm:t>
        <a:bodyPr/>
        <a:lstStyle/>
        <a:p>
          <a:endParaRPr lang="en-US"/>
        </a:p>
      </dgm:t>
    </dgm:pt>
    <dgm:pt modelId="{1DC8FEBD-762A-4A23-9F6E-A85250C47019}">
      <dgm:prSet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Unpaired Images</a:t>
          </a:r>
          <a:endParaRPr lang="en-US"/>
        </a:p>
      </dgm:t>
    </dgm:pt>
    <dgm:pt modelId="{D0D9E9E3-6818-4A21-87E5-97E7164DA8B5}" type="parTrans" cxnId="{2EBB7ECA-FB9E-4817-946E-60C1E4390878}">
      <dgm:prSet/>
      <dgm:spPr/>
      <dgm:t>
        <a:bodyPr/>
        <a:lstStyle/>
        <a:p>
          <a:endParaRPr lang="en-US"/>
        </a:p>
      </dgm:t>
    </dgm:pt>
    <dgm:pt modelId="{EBB78910-E091-4FC4-8301-6B90D5B9234D}" type="sibTrans" cxnId="{2EBB7ECA-FB9E-4817-946E-60C1E4390878}">
      <dgm:prSet/>
      <dgm:spPr/>
      <dgm:t>
        <a:bodyPr/>
        <a:lstStyle/>
        <a:p>
          <a:endParaRPr lang="en-US"/>
        </a:p>
      </dgm:t>
    </dgm:pt>
    <dgm:pt modelId="{BF5693D3-4C11-4468-BC33-82AECEE92917}">
      <dgm:prSet/>
      <dgm:spPr/>
      <dgm:t>
        <a:bodyPr/>
        <a:lstStyle/>
        <a:p>
          <a:r>
            <a:rPr lang="en-US"/>
            <a:t>Learning through Unpaired Images</a:t>
          </a:r>
        </a:p>
      </dgm:t>
    </dgm:pt>
    <dgm:pt modelId="{769FF32D-C4DD-469F-AF86-9A391291072B}" type="parTrans" cxnId="{EFFC49C1-2F3D-4D0B-B429-0DB61B2C1113}">
      <dgm:prSet/>
      <dgm:spPr/>
      <dgm:t>
        <a:bodyPr/>
        <a:lstStyle/>
        <a:p>
          <a:endParaRPr lang="en-US"/>
        </a:p>
      </dgm:t>
    </dgm:pt>
    <dgm:pt modelId="{32943DE3-E90D-4D20-9741-10BB53AE82A6}" type="sibTrans" cxnId="{EFFC49C1-2F3D-4D0B-B429-0DB61B2C1113}">
      <dgm:prSet/>
      <dgm:spPr/>
      <dgm:t>
        <a:bodyPr/>
        <a:lstStyle/>
        <a:p>
          <a:endParaRPr lang="en-US"/>
        </a:p>
      </dgm:t>
    </dgm:pt>
    <dgm:pt modelId="{F346EFCC-F9F4-4813-83C3-C1E8DF87EEA6}">
      <dgm:prSet/>
      <dgm:spPr/>
      <dgm:t>
        <a:bodyPr/>
        <a:lstStyle/>
        <a:p>
          <a:r>
            <a:rPr lang="en-US"/>
            <a:t>Difficult to get paired image data for many applications.</a:t>
          </a:r>
        </a:p>
      </dgm:t>
    </dgm:pt>
    <dgm:pt modelId="{11D43329-60C8-4DD9-8B2D-A0DEB6BBE3FC}" type="parTrans" cxnId="{D792526D-90BA-429D-AED0-D57AEC5883A3}">
      <dgm:prSet/>
      <dgm:spPr/>
      <dgm:t>
        <a:bodyPr/>
        <a:lstStyle/>
        <a:p>
          <a:endParaRPr lang="en-US"/>
        </a:p>
      </dgm:t>
    </dgm:pt>
    <dgm:pt modelId="{FFBBAD7A-5172-4F12-B5C2-8AB28B65E841}" type="sibTrans" cxnId="{D792526D-90BA-429D-AED0-D57AEC5883A3}">
      <dgm:prSet/>
      <dgm:spPr/>
      <dgm:t>
        <a:bodyPr/>
        <a:lstStyle/>
        <a:p>
          <a:endParaRPr lang="en-US"/>
        </a:p>
      </dgm:t>
    </dgm:pt>
    <dgm:pt modelId="{4F074DF8-FC82-4657-9855-FC15CC657741}">
      <dgm:prSet/>
      <dgm:spPr/>
      <dgm:t>
        <a:bodyPr/>
        <a:lstStyle/>
        <a:p>
          <a:r>
            <a:rPr lang="en-US"/>
            <a:t>Unpaired images of two sets, where one set has images of input style/ domain and the other set has images of output style</a:t>
          </a:r>
        </a:p>
      </dgm:t>
    </dgm:pt>
    <dgm:pt modelId="{ECDFEE7C-F661-4814-B898-2AD54AE87A29}" type="parTrans" cxnId="{199C1380-2F09-4931-A78C-84AD8D2E925D}">
      <dgm:prSet/>
      <dgm:spPr/>
      <dgm:t>
        <a:bodyPr/>
        <a:lstStyle/>
        <a:p>
          <a:endParaRPr lang="en-US"/>
        </a:p>
      </dgm:t>
    </dgm:pt>
    <dgm:pt modelId="{F1DE35DE-C7B7-4147-932D-DF412BB03648}" type="sibTrans" cxnId="{199C1380-2F09-4931-A78C-84AD8D2E925D}">
      <dgm:prSet/>
      <dgm:spPr/>
      <dgm:t>
        <a:bodyPr/>
        <a:lstStyle/>
        <a:p>
          <a:endParaRPr lang="en-US"/>
        </a:p>
      </dgm:t>
    </dgm:pt>
    <dgm:pt modelId="{79C5A152-8172-41A0-9864-2FC590E7B6B4}">
      <dgm:prSet/>
      <dgm:spPr/>
      <dgm:t>
        <a:bodyPr/>
        <a:lstStyle/>
        <a:p>
          <a:r>
            <a:rPr lang="en-US"/>
            <a:t>Unsupervised setting    </a:t>
          </a:r>
          <a:r>
            <a:rPr lang="en-US" err="1"/>
            <a:t>Eg</a:t>
          </a:r>
          <a:r>
            <a:rPr lang="en-US"/>
            <a:t> : Cycle Gan</a:t>
          </a:r>
        </a:p>
      </dgm:t>
    </dgm:pt>
    <dgm:pt modelId="{2710E0A9-6686-4055-954E-61A738F0D533}" type="parTrans" cxnId="{F9FE3B58-A6E9-43E2-8869-CE1D45EE2AC4}">
      <dgm:prSet/>
      <dgm:spPr/>
      <dgm:t>
        <a:bodyPr/>
        <a:lstStyle/>
        <a:p>
          <a:endParaRPr lang="en-US"/>
        </a:p>
      </dgm:t>
    </dgm:pt>
    <dgm:pt modelId="{1A19804B-EACF-473A-B80E-766B0EC54C30}" type="sibTrans" cxnId="{F9FE3B58-A6E9-43E2-8869-CE1D45EE2AC4}">
      <dgm:prSet/>
      <dgm:spPr/>
      <dgm:t>
        <a:bodyPr/>
        <a:lstStyle/>
        <a:p>
          <a:endParaRPr lang="en-US"/>
        </a:p>
      </dgm:t>
    </dgm:pt>
    <dgm:pt modelId="{6EC01016-66BF-4B4F-93B3-FDE88C1D1AF4}">
      <dgm:prSet phldr="0"/>
      <dgm:spPr/>
      <dgm:t>
        <a:bodyPr/>
        <a:lstStyle/>
        <a:p>
          <a:r>
            <a:rPr lang="en-US">
              <a:latin typeface="Calibri Light" panose="020F0302020204030204"/>
            </a:rPr>
            <a:t>A supervised setting</a:t>
          </a:r>
        </a:p>
      </dgm:t>
    </dgm:pt>
    <dgm:pt modelId="{F4DDA84E-47B6-46B8-BCAF-C274CE46A277}" type="parTrans" cxnId="{25B6B3C1-4B7B-4D09-8F47-096A6DC09B8D}">
      <dgm:prSet/>
      <dgm:spPr/>
    </dgm:pt>
    <dgm:pt modelId="{226D937F-9A42-4F00-A1FA-574BEDEB40C8}" type="sibTrans" cxnId="{25B6B3C1-4B7B-4D09-8F47-096A6DC09B8D}">
      <dgm:prSet/>
      <dgm:spPr/>
    </dgm:pt>
    <dgm:pt modelId="{50A74133-A1A2-46D3-91B2-33B568E529C7}">
      <dgm:prSet phldr="0"/>
      <dgm:spPr/>
      <dgm:t>
        <a:bodyPr/>
        <a:lstStyle/>
        <a:p>
          <a:pPr rtl="0"/>
          <a:r>
            <a:rPr lang="en-US"/>
            <a:t>Paired images of input and output are provided for training to learn the mapping</a:t>
          </a:r>
        </a:p>
      </dgm:t>
    </dgm:pt>
    <dgm:pt modelId="{F47AE0E6-E964-4027-8F23-7E1847C872C0}" type="parTrans" cxnId="{AE249645-1962-48A7-996E-92CEA7BDAA7F}">
      <dgm:prSet/>
      <dgm:spPr/>
    </dgm:pt>
    <dgm:pt modelId="{C1B95C15-A66A-46E0-8954-FE24DF6ADBBE}" type="sibTrans" cxnId="{AE249645-1962-48A7-996E-92CEA7BDAA7F}">
      <dgm:prSet/>
      <dgm:spPr/>
    </dgm:pt>
    <dgm:pt modelId="{EFD782B1-6EF2-4763-B2E4-8A285FBD4FF5}" type="pres">
      <dgm:prSet presAssocID="{771A11C6-AC1C-4731-ACA9-6901994D4DD0}" presName="Name0" presStyleCnt="0">
        <dgm:presLayoutVars>
          <dgm:dir/>
          <dgm:animLvl val="lvl"/>
          <dgm:resizeHandles val="exact"/>
        </dgm:presLayoutVars>
      </dgm:prSet>
      <dgm:spPr/>
    </dgm:pt>
    <dgm:pt modelId="{75A0ABF3-D041-4CFD-B3F0-8C7C4DE574FB}" type="pres">
      <dgm:prSet presAssocID="{1BBD4B50-8DB6-4FB2-A068-E31A17793612}" presName="linNode" presStyleCnt="0"/>
      <dgm:spPr/>
    </dgm:pt>
    <dgm:pt modelId="{6F49F738-4F24-4A49-B424-C491E5465D0F}" type="pres">
      <dgm:prSet presAssocID="{1BBD4B50-8DB6-4FB2-A068-E31A17793612}" presName="parentText" presStyleLbl="alignNode1" presStyleIdx="0" presStyleCnt="2">
        <dgm:presLayoutVars>
          <dgm:chMax val="1"/>
          <dgm:bulletEnabled/>
        </dgm:presLayoutVars>
      </dgm:prSet>
      <dgm:spPr/>
    </dgm:pt>
    <dgm:pt modelId="{3D3D4CAC-007A-4A32-92F1-5805D16CC392}" type="pres">
      <dgm:prSet presAssocID="{1BBD4B50-8DB6-4FB2-A068-E31A17793612}" presName="descendantText" presStyleLbl="alignAccFollowNode1" presStyleIdx="0" presStyleCnt="2">
        <dgm:presLayoutVars>
          <dgm:bulletEnabled/>
        </dgm:presLayoutVars>
      </dgm:prSet>
      <dgm:spPr/>
    </dgm:pt>
    <dgm:pt modelId="{9D2A9EC3-7F59-4ABD-9B88-F83C0E6843C4}" type="pres">
      <dgm:prSet presAssocID="{0605901A-BBAF-4D20-A8C9-714A81056190}" presName="sp" presStyleCnt="0"/>
      <dgm:spPr/>
    </dgm:pt>
    <dgm:pt modelId="{0FA9F933-C49A-43B0-AE94-121F556BB4C3}" type="pres">
      <dgm:prSet presAssocID="{1DC8FEBD-762A-4A23-9F6E-A85250C47019}" presName="linNode" presStyleCnt="0"/>
      <dgm:spPr/>
    </dgm:pt>
    <dgm:pt modelId="{B4AE6BCE-408D-4B2A-9F73-50C5CF754C41}" type="pres">
      <dgm:prSet presAssocID="{1DC8FEBD-762A-4A23-9F6E-A85250C47019}" presName="parentText" presStyleLbl="alignNode1" presStyleIdx="1" presStyleCnt="2">
        <dgm:presLayoutVars>
          <dgm:chMax val="1"/>
          <dgm:bulletEnabled/>
        </dgm:presLayoutVars>
      </dgm:prSet>
      <dgm:spPr/>
    </dgm:pt>
    <dgm:pt modelId="{0331173C-DCCE-468E-ACB3-7EC632F69FDE}" type="pres">
      <dgm:prSet presAssocID="{1DC8FEBD-762A-4A23-9F6E-A85250C47019}" presName="descendantText" presStyleLbl="alignAccFollowNode1" presStyleIdx="1" presStyleCnt="2">
        <dgm:presLayoutVars>
          <dgm:bulletEnabled/>
        </dgm:presLayoutVars>
      </dgm:prSet>
      <dgm:spPr/>
    </dgm:pt>
  </dgm:ptLst>
  <dgm:cxnLst>
    <dgm:cxn modelId="{77973421-933F-42F7-B294-96F0FEEE3D62}" type="presOf" srcId="{4F074DF8-FC82-4657-9855-FC15CC657741}" destId="{0331173C-DCCE-468E-ACB3-7EC632F69FDE}" srcOrd="0" destOrd="2" presId="urn:microsoft.com/office/officeart/2016/7/layout/VerticalSolidActionList"/>
    <dgm:cxn modelId="{C6E98A37-EB98-4EB1-80D4-F3E1D482ED78}" type="presOf" srcId="{F346EFCC-F9F4-4813-83C3-C1E8DF87EEA6}" destId="{0331173C-DCCE-468E-ACB3-7EC632F69FDE}" srcOrd="0" destOrd="1" presId="urn:microsoft.com/office/officeart/2016/7/layout/VerticalSolidActionList"/>
    <dgm:cxn modelId="{BB857838-0980-4660-AE43-75B60507F44A}" type="presOf" srcId="{1DC8FEBD-762A-4A23-9F6E-A85250C47019}" destId="{B4AE6BCE-408D-4B2A-9F73-50C5CF754C41}" srcOrd="0" destOrd="0" presId="urn:microsoft.com/office/officeart/2016/7/layout/VerticalSolidActionList"/>
    <dgm:cxn modelId="{AE249645-1962-48A7-996E-92CEA7BDAA7F}" srcId="{88F64900-4AED-4733-885B-554AE7074BF9}" destId="{50A74133-A1A2-46D3-91B2-33B568E529C7}" srcOrd="0" destOrd="0" parTransId="{F47AE0E6-E964-4027-8F23-7E1847C872C0}" sibTransId="{C1B95C15-A66A-46E0-8954-FE24DF6ADBBE}"/>
    <dgm:cxn modelId="{D792526D-90BA-429D-AED0-D57AEC5883A3}" srcId="{BF5693D3-4C11-4468-BC33-82AECEE92917}" destId="{F346EFCC-F9F4-4813-83C3-C1E8DF87EEA6}" srcOrd="0" destOrd="0" parTransId="{11D43329-60C8-4DD9-8B2D-A0DEB6BBE3FC}" sibTransId="{FFBBAD7A-5172-4F12-B5C2-8AB28B65E841}"/>
    <dgm:cxn modelId="{B08EE476-35F6-4A47-BEEB-D711CA22B5D8}" srcId="{88F64900-4AED-4733-885B-554AE7074BF9}" destId="{900E3D1F-6B97-49A8-8F9F-DB47C16AF86B}" srcOrd="2" destOrd="0" parTransId="{E81F3586-CB20-42B9-A2A7-D0FB5E9787CD}" sibTransId="{380C3DAA-3E9C-4B81-9218-1A2206083548}"/>
    <dgm:cxn modelId="{F9FE3B58-A6E9-43E2-8869-CE1D45EE2AC4}" srcId="{BF5693D3-4C11-4468-BC33-82AECEE92917}" destId="{79C5A152-8172-41A0-9864-2FC590E7B6B4}" srcOrd="2" destOrd="0" parTransId="{2710E0A9-6686-4055-954E-61A738F0D533}" sibTransId="{1A19804B-EACF-473A-B80E-766B0EC54C30}"/>
    <dgm:cxn modelId="{199C1380-2F09-4931-A78C-84AD8D2E925D}" srcId="{BF5693D3-4C11-4468-BC33-82AECEE92917}" destId="{4F074DF8-FC82-4657-9855-FC15CC657741}" srcOrd="1" destOrd="0" parTransId="{ECDFEE7C-F661-4814-B898-2AD54AE87A29}" sibTransId="{F1DE35DE-C7B7-4147-932D-DF412BB03648}"/>
    <dgm:cxn modelId="{C5073A80-5243-4315-8383-6C24C03C55DF}" type="presOf" srcId="{79C5A152-8172-41A0-9864-2FC590E7B6B4}" destId="{0331173C-DCCE-468E-ACB3-7EC632F69FDE}" srcOrd="0" destOrd="3" presId="urn:microsoft.com/office/officeart/2016/7/layout/VerticalSolidActionList"/>
    <dgm:cxn modelId="{F1F8319E-7B9B-497C-ACEF-87146ACEB009}" type="presOf" srcId="{88F64900-4AED-4733-885B-554AE7074BF9}" destId="{3D3D4CAC-007A-4A32-92F1-5805D16CC392}" srcOrd="0" destOrd="0" presId="urn:microsoft.com/office/officeart/2016/7/layout/VerticalSolidActionList"/>
    <dgm:cxn modelId="{AAAC6BA2-C9BC-48CA-ABC0-64AE739AFEAA}" type="presOf" srcId="{771A11C6-AC1C-4731-ACA9-6901994D4DD0}" destId="{EFD782B1-6EF2-4763-B2E4-8A285FBD4FF5}" srcOrd="0" destOrd="0" presId="urn:microsoft.com/office/officeart/2016/7/layout/VerticalSolidActionList"/>
    <dgm:cxn modelId="{EFFC49C1-2F3D-4D0B-B429-0DB61B2C1113}" srcId="{1DC8FEBD-762A-4A23-9F6E-A85250C47019}" destId="{BF5693D3-4C11-4468-BC33-82AECEE92917}" srcOrd="0" destOrd="0" parTransId="{769FF32D-C4DD-469F-AF86-9A391291072B}" sibTransId="{32943DE3-E90D-4D20-9741-10BB53AE82A6}"/>
    <dgm:cxn modelId="{25B6B3C1-4B7B-4D09-8F47-096A6DC09B8D}" srcId="{88F64900-4AED-4733-885B-554AE7074BF9}" destId="{6EC01016-66BF-4B4F-93B3-FDE88C1D1AF4}" srcOrd="1" destOrd="0" parTransId="{F4DDA84E-47B6-46B8-BCAF-C274CE46A277}" sibTransId="{226D937F-9A42-4F00-A1FA-574BEDEB40C8}"/>
    <dgm:cxn modelId="{A6D436C2-53EA-4382-AA65-EC1E175FEDE1}" type="presOf" srcId="{50A74133-A1A2-46D3-91B2-33B568E529C7}" destId="{3D3D4CAC-007A-4A32-92F1-5805D16CC392}" srcOrd="0" destOrd="1" presId="urn:microsoft.com/office/officeart/2016/7/layout/VerticalSolidActionList"/>
    <dgm:cxn modelId="{487D9FC3-2570-46C9-91D5-CEB07D1593EB}" srcId="{1BBD4B50-8DB6-4FB2-A068-E31A17793612}" destId="{88F64900-4AED-4733-885B-554AE7074BF9}" srcOrd="0" destOrd="0" parTransId="{7BDFE080-F469-4439-8039-46D2BEBB059F}" sibTransId="{39F38672-C932-4475-BD1F-0FD923437F18}"/>
    <dgm:cxn modelId="{3AC1EAC4-0A86-4108-865C-75591BC5B448}" srcId="{771A11C6-AC1C-4731-ACA9-6901994D4DD0}" destId="{1BBD4B50-8DB6-4FB2-A068-E31A17793612}" srcOrd="0" destOrd="0" parTransId="{B81BA309-BDD9-4599-B494-9869470542C8}" sibTransId="{0605901A-BBAF-4D20-A8C9-714A81056190}"/>
    <dgm:cxn modelId="{2EBB7ECA-FB9E-4817-946E-60C1E4390878}" srcId="{771A11C6-AC1C-4731-ACA9-6901994D4DD0}" destId="{1DC8FEBD-762A-4A23-9F6E-A85250C47019}" srcOrd="1" destOrd="0" parTransId="{D0D9E9E3-6818-4A21-87E5-97E7164DA8B5}" sibTransId="{EBB78910-E091-4FC4-8301-6B90D5B9234D}"/>
    <dgm:cxn modelId="{7B32DBCC-B6DC-454E-AFAA-08C5DCE721AA}" type="presOf" srcId="{BF5693D3-4C11-4468-BC33-82AECEE92917}" destId="{0331173C-DCCE-468E-ACB3-7EC632F69FDE}" srcOrd="0" destOrd="0" presId="urn:microsoft.com/office/officeart/2016/7/layout/VerticalSolidActionList"/>
    <dgm:cxn modelId="{99940BD8-F5B2-4F98-9C9B-9110C194C786}" type="presOf" srcId="{6EC01016-66BF-4B4F-93B3-FDE88C1D1AF4}" destId="{3D3D4CAC-007A-4A32-92F1-5805D16CC392}" srcOrd="0" destOrd="2" presId="urn:microsoft.com/office/officeart/2016/7/layout/VerticalSolidActionList"/>
    <dgm:cxn modelId="{B5A50BE8-0384-48F8-BC93-CD2F1BD6392B}" type="presOf" srcId="{900E3D1F-6B97-49A8-8F9F-DB47C16AF86B}" destId="{3D3D4CAC-007A-4A32-92F1-5805D16CC392}" srcOrd="0" destOrd="3" presId="urn:microsoft.com/office/officeart/2016/7/layout/VerticalSolidActionList"/>
    <dgm:cxn modelId="{FB64C8F4-FD46-4001-8413-E57D9E8283A3}" type="presOf" srcId="{1BBD4B50-8DB6-4FB2-A068-E31A17793612}" destId="{6F49F738-4F24-4A49-B424-C491E5465D0F}" srcOrd="0" destOrd="0" presId="urn:microsoft.com/office/officeart/2016/7/layout/VerticalSolidActionList"/>
    <dgm:cxn modelId="{95C6493F-73A3-4518-BA74-B0A6BCA7C5DD}" type="presParOf" srcId="{EFD782B1-6EF2-4763-B2E4-8A285FBD4FF5}" destId="{75A0ABF3-D041-4CFD-B3F0-8C7C4DE574FB}" srcOrd="0" destOrd="0" presId="urn:microsoft.com/office/officeart/2016/7/layout/VerticalSolidActionList"/>
    <dgm:cxn modelId="{60361321-15E6-41EA-BFC0-38C97A17A70B}" type="presParOf" srcId="{75A0ABF3-D041-4CFD-B3F0-8C7C4DE574FB}" destId="{6F49F738-4F24-4A49-B424-C491E5465D0F}" srcOrd="0" destOrd="0" presId="urn:microsoft.com/office/officeart/2016/7/layout/VerticalSolidActionList"/>
    <dgm:cxn modelId="{54B8740C-BB7E-40CC-B9DF-FB0E5D1D9573}" type="presParOf" srcId="{75A0ABF3-D041-4CFD-B3F0-8C7C4DE574FB}" destId="{3D3D4CAC-007A-4A32-92F1-5805D16CC392}" srcOrd="1" destOrd="0" presId="urn:microsoft.com/office/officeart/2016/7/layout/VerticalSolidActionList"/>
    <dgm:cxn modelId="{D9C08927-FC02-4D79-A480-1BDC89EA8051}" type="presParOf" srcId="{EFD782B1-6EF2-4763-B2E4-8A285FBD4FF5}" destId="{9D2A9EC3-7F59-4ABD-9B88-F83C0E6843C4}" srcOrd="1" destOrd="0" presId="urn:microsoft.com/office/officeart/2016/7/layout/VerticalSolidActionList"/>
    <dgm:cxn modelId="{5C150569-7655-4978-8EBC-34A4E536CD6C}" type="presParOf" srcId="{EFD782B1-6EF2-4763-B2E4-8A285FBD4FF5}" destId="{0FA9F933-C49A-43B0-AE94-121F556BB4C3}" srcOrd="2" destOrd="0" presId="urn:microsoft.com/office/officeart/2016/7/layout/VerticalSolidActionList"/>
    <dgm:cxn modelId="{1654E323-E932-4ADE-8880-8F5925F15289}" type="presParOf" srcId="{0FA9F933-C49A-43B0-AE94-121F556BB4C3}" destId="{B4AE6BCE-408D-4B2A-9F73-50C5CF754C41}" srcOrd="0" destOrd="0" presId="urn:microsoft.com/office/officeart/2016/7/layout/VerticalSolidActionList"/>
    <dgm:cxn modelId="{652EFCDF-0644-47B7-ACE8-5955A3E3E4BB}" type="presParOf" srcId="{0FA9F933-C49A-43B0-AE94-121F556BB4C3}" destId="{0331173C-DCCE-468E-ACB3-7EC632F69FDE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3D4CAC-007A-4A32-92F1-5805D16CC392}">
      <dsp:nvSpPr>
        <dsp:cNvPr id="0" name=""/>
        <dsp:cNvSpPr/>
      </dsp:nvSpPr>
      <dsp:spPr>
        <a:xfrm>
          <a:off x="2103120" y="382"/>
          <a:ext cx="8412480" cy="2112514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225" tIns="536579" rIns="163225" bIns="536579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Calibri Light" panose="020F0302020204030204"/>
            </a:rPr>
            <a:t>Learning through Paired Images </a:t>
          </a:r>
          <a:endParaRPr lang="en-US" sz="16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Paired images of input and output are provided for training to learn the mapping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>
              <a:latin typeface="Calibri Light" panose="020F0302020204030204"/>
            </a:rPr>
            <a:t>A supervised setting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err="1"/>
            <a:t>Eg</a:t>
          </a:r>
          <a:r>
            <a:rPr lang="en-US" sz="1200" kern="1200"/>
            <a:t> : Pix2Pix GAN model</a:t>
          </a:r>
        </a:p>
      </dsp:txBody>
      <dsp:txXfrm>
        <a:off x="2103120" y="382"/>
        <a:ext cx="8412480" cy="2112514"/>
      </dsp:txXfrm>
    </dsp:sp>
    <dsp:sp modelId="{6F49F738-4F24-4A49-B424-C491E5465D0F}">
      <dsp:nvSpPr>
        <dsp:cNvPr id="0" name=""/>
        <dsp:cNvSpPr/>
      </dsp:nvSpPr>
      <dsp:spPr>
        <a:xfrm>
          <a:off x="0" y="382"/>
          <a:ext cx="2103120" cy="211251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290" tIns="208669" rIns="111290" bIns="208669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Calibri Light" panose="020F0302020204030204"/>
            </a:rPr>
            <a:t>Paired Images </a:t>
          </a:r>
          <a:endParaRPr lang="en-US" sz="2100" kern="1200"/>
        </a:p>
      </dsp:txBody>
      <dsp:txXfrm>
        <a:off x="0" y="382"/>
        <a:ext cx="2103120" cy="2112514"/>
      </dsp:txXfrm>
    </dsp:sp>
    <dsp:sp modelId="{0331173C-DCCE-468E-ACB3-7EC632F69FDE}">
      <dsp:nvSpPr>
        <dsp:cNvPr id="0" name=""/>
        <dsp:cNvSpPr/>
      </dsp:nvSpPr>
      <dsp:spPr>
        <a:xfrm>
          <a:off x="2103120" y="2239647"/>
          <a:ext cx="8412480" cy="2112514"/>
        </a:xfrm>
        <a:prstGeom prst="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225" tIns="536579" rIns="163225" bIns="536579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Learning through Unpaired Images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Difficult to get paired image data for many applications.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Unpaired images of two sets, where one set has images of input style/ domain and the other set has images of output style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Unsupervised setting    </a:t>
          </a:r>
          <a:r>
            <a:rPr lang="en-US" sz="1200" kern="1200" err="1"/>
            <a:t>Eg</a:t>
          </a:r>
          <a:r>
            <a:rPr lang="en-US" sz="1200" kern="1200"/>
            <a:t> : Cycle Gan</a:t>
          </a:r>
        </a:p>
      </dsp:txBody>
      <dsp:txXfrm>
        <a:off x="2103120" y="2239647"/>
        <a:ext cx="8412480" cy="2112514"/>
      </dsp:txXfrm>
    </dsp:sp>
    <dsp:sp modelId="{B4AE6BCE-408D-4B2A-9F73-50C5CF754C41}">
      <dsp:nvSpPr>
        <dsp:cNvPr id="0" name=""/>
        <dsp:cNvSpPr/>
      </dsp:nvSpPr>
      <dsp:spPr>
        <a:xfrm>
          <a:off x="0" y="2239647"/>
          <a:ext cx="2103120" cy="2112514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290" tIns="208669" rIns="111290" bIns="208669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Calibri Light" panose="020F0302020204030204"/>
            </a:rPr>
            <a:t>Unpaired Images</a:t>
          </a:r>
          <a:endParaRPr lang="en-US" sz="2100" kern="1200"/>
        </a:p>
      </dsp:txBody>
      <dsp:txXfrm>
        <a:off x="0" y="2239647"/>
        <a:ext cx="2103120" cy="21125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40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23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92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91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796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919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56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024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63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3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638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975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F4AC6C68-F125-48AD-A5B4-89AD5E797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04C0E5DA-5624-49BC-AC1E-30229AA5B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05709" y="682754"/>
            <a:ext cx="5492493" cy="5492493"/>
          </a:xfrm>
          <a:custGeom>
            <a:avLst/>
            <a:gdLst>
              <a:gd name="connsiteX0" fmla="*/ 2746247 w 5492493"/>
              <a:gd name="connsiteY0" fmla="*/ 0 h 5492493"/>
              <a:gd name="connsiteX1" fmla="*/ 5492493 w 5492493"/>
              <a:gd name="connsiteY1" fmla="*/ 2746247 h 5492493"/>
              <a:gd name="connsiteX2" fmla="*/ 2746247 w 5492493"/>
              <a:gd name="connsiteY2" fmla="*/ 5492493 h 5492493"/>
              <a:gd name="connsiteX3" fmla="*/ 0 w 5492493"/>
              <a:gd name="connsiteY3" fmla="*/ 2746247 h 5492493"/>
              <a:gd name="connsiteX4" fmla="*/ 2746247 w 5492493"/>
              <a:gd name="connsiteY4" fmla="*/ 0 h 5492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2493" h="5492493">
                <a:moveTo>
                  <a:pt x="2746247" y="0"/>
                </a:moveTo>
                <a:cubicBezTo>
                  <a:pt x="4262957" y="0"/>
                  <a:pt x="5492493" y="1229536"/>
                  <a:pt x="5492493" y="2746247"/>
                </a:cubicBezTo>
                <a:cubicBezTo>
                  <a:pt x="5492493" y="4262957"/>
                  <a:pt x="4262957" y="5492493"/>
                  <a:pt x="2746247" y="5492493"/>
                </a:cubicBezTo>
                <a:cubicBezTo>
                  <a:pt x="1229536" y="5492493"/>
                  <a:pt x="0" y="4262957"/>
                  <a:pt x="0" y="2746247"/>
                </a:cubicBezTo>
                <a:cubicBezTo>
                  <a:pt x="0" y="1229536"/>
                  <a:pt x="1229536" y="0"/>
                  <a:pt x="27462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25E157ED-E992-43F3-9A84-96C30A5C4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301542" y="3567390"/>
            <a:ext cx="2311806" cy="2303982"/>
          </a:xfrm>
          <a:custGeom>
            <a:avLst/>
            <a:gdLst>
              <a:gd name="connsiteX0" fmla="*/ 0 w 3108399"/>
              <a:gd name="connsiteY0" fmla="*/ 0 h 3097879"/>
              <a:gd name="connsiteX1" fmla="*/ 159985 w 3108399"/>
              <a:gd name="connsiteY1" fmla="*/ 4045 h 3097879"/>
              <a:gd name="connsiteX2" fmla="*/ 3092907 w 3108399"/>
              <a:gd name="connsiteY2" fmla="*/ 2791087 h 3097879"/>
              <a:gd name="connsiteX3" fmla="*/ 3108399 w 3108399"/>
              <a:gd name="connsiteY3" fmla="*/ 3097879 h 3097879"/>
              <a:gd name="connsiteX4" fmla="*/ 2470733 w 3108399"/>
              <a:gd name="connsiteY4" fmla="*/ 3097879 h 3097879"/>
              <a:gd name="connsiteX5" fmla="*/ 2458534 w 3108399"/>
              <a:gd name="connsiteY5" fmla="*/ 2856285 h 3097879"/>
              <a:gd name="connsiteX6" fmla="*/ 252674 w 3108399"/>
              <a:gd name="connsiteY6" fmla="*/ 650424 h 3097879"/>
              <a:gd name="connsiteX7" fmla="*/ 0 w 3108399"/>
              <a:gd name="connsiteY7" fmla="*/ 637665 h 309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08399" h="3097879">
                <a:moveTo>
                  <a:pt x="0" y="0"/>
                </a:moveTo>
                <a:lnTo>
                  <a:pt x="159985" y="4045"/>
                </a:lnTo>
                <a:cubicBezTo>
                  <a:pt x="1696687" y="81941"/>
                  <a:pt x="2939004" y="1275632"/>
                  <a:pt x="3092907" y="2791087"/>
                </a:cubicBezTo>
                <a:lnTo>
                  <a:pt x="3108399" y="3097879"/>
                </a:lnTo>
                <a:lnTo>
                  <a:pt x="2470733" y="3097879"/>
                </a:lnTo>
                <a:lnTo>
                  <a:pt x="2458534" y="2856285"/>
                </a:lnTo>
                <a:cubicBezTo>
                  <a:pt x="2340416" y="1693197"/>
                  <a:pt x="1415762" y="768542"/>
                  <a:pt x="252674" y="650424"/>
                </a:cubicBezTo>
                <a:lnTo>
                  <a:pt x="0" y="637665"/>
                </a:lnTo>
                <a:close/>
              </a:path>
            </a:pathLst>
          </a:cu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0812" y="1533463"/>
            <a:ext cx="4101152" cy="35142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800" kern="1200">
                <a:latin typeface="+mj-lt"/>
                <a:ea typeface="+mj-ea"/>
                <a:cs typeface="+mj-cs"/>
              </a:rPr>
              <a:t>Unpaired Image to Image Translation using Cycle Consistent Adversarial Networks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53305" y="2569757"/>
            <a:ext cx="3988244" cy="1441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1500"/>
              <a:t>Paper Presentation by:                                                       </a:t>
            </a: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/>
              <a:t>Battu Sri Charan                      -17EC10009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/>
              <a:t>Kancherla Balaji Sree Harsha-17EC10024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50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EFD253A-9BCA-430B-979A-AA2F8445D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8360" y="3024171"/>
            <a:ext cx="435428" cy="435428"/>
          </a:xfrm>
          <a:prstGeom prst="ellipse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49475-AD4B-4B76-89F7-5B427438C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Ablation Study</a:t>
            </a:r>
            <a:endParaRPr lang="en-US">
              <a:solidFill>
                <a:srgbClr val="FF0000"/>
              </a:solidFill>
              <a:cs typeface="Calibri Light"/>
            </a:endParaRPr>
          </a:p>
        </p:txBody>
      </p:sp>
      <p:pic>
        <p:nvPicPr>
          <p:cNvPr id="4" name="Picture 4" descr="A picture containing text, different, colorful, same&#10;&#10;Description automatically generated">
            <a:extLst>
              <a:ext uri="{FF2B5EF4-FFF2-40B4-BE49-F238E27FC236}">
                <a16:creationId xmlns:a16="http://schemas.microsoft.com/office/drawing/2014/main" id="{916676D2-86B0-4B27-8F8E-D6D902818F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75557"/>
            <a:ext cx="10515600" cy="3451473"/>
          </a:xfrm>
        </p:spPr>
      </p:pic>
    </p:spTree>
    <p:extLst>
      <p:ext uri="{BB962C8B-B14F-4D97-AF65-F5344CB8AC3E}">
        <p14:creationId xmlns:p14="http://schemas.microsoft.com/office/powerpoint/2010/main" val="120297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5436-942A-4864-9463-32E28A9BD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Results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3C50728-177F-4AED-924B-6056777759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77788"/>
            <a:ext cx="10515600" cy="4247011"/>
          </a:xfrm>
        </p:spPr>
      </p:pic>
    </p:spTree>
    <p:extLst>
      <p:ext uri="{BB962C8B-B14F-4D97-AF65-F5344CB8AC3E}">
        <p14:creationId xmlns:p14="http://schemas.microsoft.com/office/powerpoint/2010/main" val="2488923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7A979E-10DA-4B12-B936-4F6886E06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460" y="593208"/>
            <a:ext cx="4771178" cy="11601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Quantitative Comparison</a:t>
            </a:r>
            <a:endParaRPr lang="en-US" sz="3700" kern="1200">
              <a:solidFill>
                <a:srgbClr val="FF0000"/>
              </a:solidFill>
              <a:latin typeface="+mj-lt"/>
              <a:cs typeface="Calibri Light"/>
            </a:endParaRPr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747AF1BC-C296-4BA4-939D-546F15BF32C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911240" y="670219"/>
            <a:ext cx="5440195" cy="5509057"/>
          </a:xfrm>
          <a:custGeom>
            <a:avLst/>
            <a:gdLst/>
            <a:ahLst/>
            <a:cxnLst/>
            <a:rect l="l" t="t" r="r" b="b"/>
            <a:pathLst>
              <a:path w="4643496" h="5550370">
                <a:moveTo>
                  <a:pt x="81586" y="0"/>
                </a:moveTo>
                <a:lnTo>
                  <a:pt x="4561910" y="0"/>
                </a:lnTo>
                <a:cubicBezTo>
                  <a:pt x="4606969" y="0"/>
                  <a:pt x="4643496" y="36527"/>
                  <a:pt x="4643496" y="81586"/>
                </a:cubicBezTo>
                <a:lnTo>
                  <a:pt x="4643496" y="5468784"/>
                </a:lnTo>
                <a:cubicBezTo>
                  <a:pt x="4643496" y="5513843"/>
                  <a:pt x="4606969" y="5550370"/>
                  <a:pt x="4561910" y="5550370"/>
                </a:cubicBezTo>
                <a:lnTo>
                  <a:pt x="81586" y="5550370"/>
                </a:lnTo>
                <a:cubicBezTo>
                  <a:pt x="36527" y="5550370"/>
                  <a:pt x="0" y="5513843"/>
                  <a:pt x="0" y="5468784"/>
                </a:cubicBezTo>
                <a:lnTo>
                  <a:pt x="0" y="81586"/>
                </a:lnTo>
                <a:cubicBezTo>
                  <a:pt x="0" y="36527"/>
                  <a:pt x="36527" y="0"/>
                  <a:pt x="81586" y="0"/>
                </a:cubicBezTo>
                <a:close/>
              </a:path>
            </a:pathLst>
          </a:custGeom>
        </p:spPr>
      </p:pic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5FF4E1DA-7D9F-403C-8A2C-598DDE215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61460" y="1888255"/>
            <a:ext cx="4771178" cy="438890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/>
              <a:t>”real vs fake” study on Amazon Mechanical Turk (AMT) workers to assess perceptual realism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err="1"/>
              <a:t>Label→Photo</a:t>
            </a:r>
            <a:r>
              <a:rPr lang="en-US"/>
              <a:t> task on the cityscapes dataset</a:t>
            </a:r>
            <a:endParaRPr lang="en-US">
              <a:cs typeface="Calibri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 err="1"/>
              <a:t>Photo→Label</a:t>
            </a:r>
            <a:r>
              <a:rPr lang="en-US"/>
              <a:t> task on the same dataset</a:t>
            </a:r>
          </a:p>
        </p:txBody>
      </p:sp>
    </p:spTree>
    <p:extLst>
      <p:ext uri="{BB962C8B-B14F-4D97-AF65-F5344CB8AC3E}">
        <p14:creationId xmlns:p14="http://schemas.microsoft.com/office/powerpoint/2010/main" val="3014031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C5EAA-E7A8-4D68-8A4D-0EBEE25FC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Failure Cases</a:t>
            </a:r>
            <a:endParaRPr lang="en-US">
              <a:solidFill>
                <a:srgbClr val="FF0000"/>
              </a:solidFill>
              <a:cs typeface="Calibri Light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460B8FC-7AB9-4B50-9D5C-B1706BD09A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5978" y="1774825"/>
            <a:ext cx="4525964" cy="3859742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50951C56-01C4-4C65-8ED3-117F42CB9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263" y="1711894"/>
            <a:ext cx="5248405" cy="371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491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5908D-E2A9-4437-95F1-FCFF8E99A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Applications</a:t>
            </a:r>
            <a:endParaRPr lang="en-US">
              <a:solidFill>
                <a:srgbClr val="FF0000"/>
              </a:solidFill>
              <a:cs typeface="Calibri Light"/>
            </a:endParaRPr>
          </a:p>
        </p:txBody>
      </p:sp>
      <p:pic>
        <p:nvPicPr>
          <p:cNvPr id="4" name="Picture 4" descr="A picture containing text, mammal, horse, outdoor&#10;&#10;Description automatically generated">
            <a:extLst>
              <a:ext uri="{FF2B5EF4-FFF2-40B4-BE49-F238E27FC236}">
                <a16:creationId xmlns:a16="http://schemas.microsoft.com/office/drawing/2014/main" id="{9698EBC9-7930-49D0-9570-EA79BE3AA3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1784" y="1487488"/>
            <a:ext cx="4113886" cy="1883427"/>
          </a:xfrm>
        </p:spPr>
      </p:pic>
      <p:pic>
        <p:nvPicPr>
          <p:cNvPr id="5" name="Picture 5" descr="A picture containing text, tree, water, lake&#10;&#10;Description automatically generated">
            <a:extLst>
              <a:ext uri="{FF2B5EF4-FFF2-40B4-BE49-F238E27FC236}">
                <a16:creationId xmlns:a16="http://schemas.microsoft.com/office/drawing/2014/main" id="{8D6205DE-8069-436A-AB60-166A39EDE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749" y="1612748"/>
            <a:ext cx="4412838" cy="1716413"/>
          </a:xfrm>
          <a:prstGeom prst="rect">
            <a:avLst/>
          </a:prstGeom>
        </p:spPr>
      </p:pic>
      <p:pic>
        <p:nvPicPr>
          <p:cNvPr id="6" name="Picture 6" descr="Map&#10;&#10;Description automatically generated">
            <a:extLst>
              <a:ext uri="{FF2B5EF4-FFF2-40B4-BE49-F238E27FC236}">
                <a16:creationId xmlns:a16="http://schemas.microsoft.com/office/drawing/2014/main" id="{0815CAC9-C2E5-43B4-AF69-B00A762C6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01" y="4079072"/>
            <a:ext cx="10645035" cy="14660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4803142-0DC3-40C3-8697-B5C020132CB2}"/>
              </a:ext>
            </a:extLst>
          </p:cNvPr>
          <p:cNvSpPr txBox="1"/>
          <p:nvPr/>
        </p:nvSpPr>
        <p:spPr>
          <a:xfrm>
            <a:off x="1812098" y="343004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Object Transfiguration</a:t>
            </a:r>
            <a:r>
              <a:rPr lang="en-US">
                <a:latin typeface="Calibri"/>
                <a:cs typeface="Calibri"/>
              </a:rPr>
              <a:t>​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56F7C2-AD7E-40D6-BB04-5DC64EF61C47}"/>
              </a:ext>
            </a:extLst>
          </p:cNvPr>
          <p:cNvSpPr txBox="1"/>
          <p:nvPr/>
        </p:nvSpPr>
        <p:spPr>
          <a:xfrm>
            <a:off x="8304756" y="343004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Season Transfer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2683FE-356B-45BD-8CDE-845782C3DBCC}"/>
              </a:ext>
            </a:extLst>
          </p:cNvPr>
          <p:cNvSpPr txBox="1"/>
          <p:nvPr/>
        </p:nvSpPr>
        <p:spPr>
          <a:xfrm>
            <a:off x="4682647" y="559078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Collection Style Transfer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54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E3A45-2A32-4E05-883F-9D574F59B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08B6667-7009-44F4-B04B-C8A7E1EFB9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97921" y="2434627"/>
            <a:ext cx="3181088" cy="2319141"/>
          </a:xfrm>
        </p:spPr>
      </p:pic>
      <p:pic>
        <p:nvPicPr>
          <p:cNvPr id="5" name="Picture 5" descr="A picture containing text, nature, shore, rock&#10;&#10;Description automatically generated">
            <a:extLst>
              <a:ext uri="{FF2B5EF4-FFF2-40B4-BE49-F238E27FC236}">
                <a16:creationId xmlns:a16="http://schemas.microsoft.com/office/drawing/2014/main" id="{D668A274-0E26-4401-8F6E-D87D494E6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32" y="2295986"/>
            <a:ext cx="5561556" cy="23182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AE4728-BF16-4AFA-9D3A-5B348670BCAA}"/>
              </a:ext>
            </a:extLst>
          </p:cNvPr>
          <p:cNvSpPr txBox="1"/>
          <p:nvPr/>
        </p:nvSpPr>
        <p:spPr>
          <a:xfrm>
            <a:off x="1718154" y="4849661"/>
            <a:ext cx="413150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Photo Generation from paintings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67879C-B1C5-4159-962F-3096AC612F4D}"/>
              </a:ext>
            </a:extLst>
          </p:cNvPr>
          <p:cNvSpPr txBox="1"/>
          <p:nvPr/>
        </p:nvSpPr>
        <p:spPr>
          <a:xfrm>
            <a:off x="8440454" y="503755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Photo Enhancement</a:t>
            </a:r>
            <a:r>
              <a:rPr lang="en-US">
                <a:latin typeface="Calibri"/>
                <a:cs typeface="Calibri"/>
              </a:rPr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537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8B059-5A1B-4E8A-A52B-DFA26AC20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0000"/>
                </a:solidFill>
                <a:cs typeface="Calibri Light"/>
              </a:rPr>
              <a:t>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E2C14-9C9A-4644-B227-431BC30EC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en-US" dirty="0">
                <a:cs typeface="Calibri"/>
              </a:rPr>
              <a:t>One  problem is , if we input zebra to a zebra generator, it can patch the surroundings to black and white. </a:t>
            </a:r>
          </a:p>
          <a:p>
            <a:r>
              <a:rPr lang="en-US" dirty="0">
                <a:ea typeface="+mn-lt"/>
                <a:cs typeface="+mn-lt"/>
              </a:rPr>
              <a:t>   To force G(y) = y    and F(x) = x        for any y in Y, x in X</a:t>
            </a:r>
          </a:p>
          <a:p>
            <a:r>
              <a:rPr lang="en-US" dirty="0">
                <a:cs typeface="Calibri"/>
              </a:rPr>
              <a:t>   Add an Identity loss term(mean square pixel to pixel loss) to the  total loss.</a:t>
            </a: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r>
              <a:rPr lang="en-US" dirty="0">
                <a:cs typeface="Calibri"/>
              </a:rPr>
              <a:t>Total loss:</a:t>
            </a:r>
          </a:p>
          <a:p>
            <a:pPr marL="457200" indent="-457200"/>
            <a:endParaRPr lang="en-US"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AEE85DD-44F1-4A88-954C-6FA58C6834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8" t="14943" r="427"/>
          <a:stretch/>
        </p:blipFill>
        <p:spPr>
          <a:xfrm>
            <a:off x="2949875" y="4273221"/>
            <a:ext cx="4312415" cy="706687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1D22BFD2-3061-4361-A703-CFD1445BB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701" y="5738448"/>
            <a:ext cx="6380671" cy="48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1543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2527C-4C6D-46EB-999E-323937C4E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2" y="957715"/>
            <a:ext cx="5130798" cy="27504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22" name="Graphic 5" descr="Handshake">
            <a:extLst>
              <a:ext uri="{FF2B5EF4-FFF2-40B4-BE49-F238E27FC236}">
                <a16:creationId xmlns:a16="http://schemas.microsoft.com/office/drawing/2014/main" id="{2D4D8851-00D3-4E9B-901C-C12C377DB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03808"/>
            <a:ext cx="5850384" cy="5850384"/>
          </a:xfrm>
          <a:custGeom>
            <a:avLst/>
            <a:gdLst/>
            <a:ahLst/>
            <a:cxnLst/>
            <a:rect l="l" t="t" r="r" b="b"/>
            <a:pathLst>
              <a:path w="6094252" h="6857998">
                <a:moveTo>
                  <a:pt x="0" y="0"/>
                </a:moveTo>
                <a:lnTo>
                  <a:pt x="5898122" y="0"/>
                </a:lnTo>
                <a:cubicBezTo>
                  <a:pt x="6006442" y="0"/>
                  <a:pt x="6094252" y="87810"/>
                  <a:pt x="6094252" y="196130"/>
                </a:cubicBezTo>
                <a:lnTo>
                  <a:pt x="6094252" y="6661869"/>
                </a:lnTo>
                <a:cubicBezTo>
                  <a:pt x="6094252" y="6756649"/>
                  <a:pt x="6027023" y="6835726"/>
                  <a:pt x="5937649" y="6854015"/>
                </a:cubicBezTo>
                <a:lnTo>
                  <a:pt x="5898132" y="6857998"/>
                </a:lnTo>
                <a:lnTo>
                  <a:pt x="0" y="685799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97616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C574E90-1949-4924-B663-AEA13DB791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CD1EA40-7116-4FCB-9369-70F29FAA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46960" cy="38546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5505F9-E1AA-45C5-870F-8F545CE72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344" y="710273"/>
            <a:ext cx="4352315" cy="28133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0000"/>
                </a:solidFill>
              </a:rPr>
              <a:t>Image to Image Translation</a:t>
            </a:r>
            <a:endParaRPr lang="en-US">
              <a:solidFill>
                <a:srgbClr val="FF0000"/>
              </a:solidFill>
              <a:cs typeface="Calibri Light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36484" cy="38546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CF1CD8B-D430-49E7-8630-84152C414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5528" y="73152"/>
            <a:ext cx="1178966" cy="232963"/>
            <a:chOff x="7763256" y="73152"/>
            <a:chExt cx="1178966" cy="232963"/>
          </a:xfrm>
        </p:grpSpPr>
        <p:sp>
          <p:nvSpPr>
            <p:cNvPr id="45" name="Rectangle 64">
              <a:extLst>
                <a:ext uri="{FF2B5EF4-FFF2-40B4-BE49-F238E27FC236}">
                  <a16:creationId xmlns:a16="http://schemas.microsoft.com/office/drawing/2014/main" id="{1F5B8298-9AB4-45B4-B28E-C8C1A26440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66">
              <a:extLst>
                <a:ext uri="{FF2B5EF4-FFF2-40B4-BE49-F238E27FC236}">
                  <a16:creationId xmlns:a16="http://schemas.microsoft.com/office/drawing/2014/main" id="{100AEF19-4AE6-42BE-81E6-95700DB85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4">
              <a:extLst>
                <a:ext uri="{FF2B5EF4-FFF2-40B4-BE49-F238E27FC236}">
                  <a16:creationId xmlns:a16="http://schemas.microsoft.com/office/drawing/2014/main" id="{1192B5C1-AE13-49EA-82FD-F3C3BC02A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66">
              <a:extLst>
                <a:ext uri="{FF2B5EF4-FFF2-40B4-BE49-F238E27FC236}">
                  <a16:creationId xmlns:a16="http://schemas.microsoft.com/office/drawing/2014/main" id="{713612B5-8E9D-4FEF-86B9-52A0FABD8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4">
              <a:extLst>
                <a:ext uri="{FF2B5EF4-FFF2-40B4-BE49-F238E27FC236}">
                  <a16:creationId xmlns:a16="http://schemas.microsoft.com/office/drawing/2014/main" id="{14FC746D-B820-44A3-B1B3-53B690BC2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66">
              <a:extLst>
                <a:ext uri="{FF2B5EF4-FFF2-40B4-BE49-F238E27FC236}">
                  <a16:creationId xmlns:a16="http://schemas.microsoft.com/office/drawing/2014/main" id="{8778550A-567F-40F6-A77F-2E2B50175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4">
              <a:extLst>
                <a:ext uri="{FF2B5EF4-FFF2-40B4-BE49-F238E27FC236}">
                  <a16:creationId xmlns:a16="http://schemas.microsoft.com/office/drawing/2014/main" id="{C28C989E-85FD-4D1C-AF77-82F4B985FD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6">
              <a:extLst>
                <a:ext uri="{FF2B5EF4-FFF2-40B4-BE49-F238E27FC236}">
                  <a16:creationId xmlns:a16="http://schemas.microsoft.com/office/drawing/2014/main" id="{58FDDCED-5FC6-4B14-A0E2-DF4310ED9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4">
              <a:extLst>
                <a:ext uri="{FF2B5EF4-FFF2-40B4-BE49-F238E27FC236}">
                  <a16:creationId xmlns:a16="http://schemas.microsoft.com/office/drawing/2014/main" id="{E80E854B-CCEB-4CEF-B465-561C4C872A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6">
              <a:extLst>
                <a:ext uri="{FF2B5EF4-FFF2-40B4-BE49-F238E27FC236}">
                  <a16:creationId xmlns:a16="http://schemas.microsoft.com/office/drawing/2014/main" id="{02BED26F-9C32-4DF8-8739-D89F6F059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4">
              <a:extLst>
                <a:ext uri="{FF2B5EF4-FFF2-40B4-BE49-F238E27FC236}">
                  <a16:creationId xmlns:a16="http://schemas.microsoft.com/office/drawing/2014/main" id="{CE3B71C9-F500-46F1-8D17-C3EF4DA5F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6">
              <a:extLst>
                <a:ext uri="{FF2B5EF4-FFF2-40B4-BE49-F238E27FC236}">
                  <a16:creationId xmlns:a16="http://schemas.microsoft.com/office/drawing/2014/main" id="{C14431D0-29B6-473C-B2FD-4661864DA4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4">
              <a:extLst>
                <a:ext uri="{FF2B5EF4-FFF2-40B4-BE49-F238E27FC236}">
                  <a16:creationId xmlns:a16="http://schemas.microsoft.com/office/drawing/2014/main" id="{D10457BA-9444-4642-861C-78120DD8D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6">
              <a:extLst>
                <a:ext uri="{FF2B5EF4-FFF2-40B4-BE49-F238E27FC236}">
                  <a16:creationId xmlns:a16="http://schemas.microsoft.com/office/drawing/2014/main" id="{27C95C30-0364-4C32-B686-0C366086A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4">
              <a:extLst>
                <a:ext uri="{FF2B5EF4-FFF2-40B4-BE49-F238E27FC236}">
                  <a16:creationId xmlns:a16="http://schemas.microsoft.com/office/drawing/2014/main" id="{A0BDEDBA-CA15-41EE-B2C6-8A973B5E6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6">
              <a:extLst>
                <a:ext uri="{FF2B5EF4-FFF2-40B4-BE49-F238E27FC236}">
                  <a16:creationId xmlns:a16="http://schemas.microsoft.com/office/drawing/2014/main" id="{702B9007-982C-4F69-A443-B07F3BEFD6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4">
              <a:extLst>
                <a:ext uri="{FF2B5EF4-FFF2-40B4-BE49-F238E27FC236}">
                  <a16:creationId xmlns:a16="http://schemas.microsoft.com/office/drawing/2014/main" id="{28596B48-F33B-451E-8C2D-3525B3387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6">
              <a:extLst>
                <a:ext uri="{FF2B5EF4-FFF2-40B4-BE49-F238E27FC236}">
                  <a16:creationId xmlns:a16="http://schemas.microsoft.com/office/drawing/2014/main" id="{4B493BB9-A171-4B97-B05A-187E03FFA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4">
              <a:extLst>
                <a:ext uri="{FF2B5EF4-FFF2-40B4-BE49-F238E27FC236}">
                  <a16:creationId xmlns:a16="http://schemas.microsoft.com/office/drawing/2014/main" id="{973B8111-A5EB-4EE8-9813-8495336F6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6">
              <a:extLst>
                <a:ext uri="{FF2B5EF4-FFF2-40B4-BE49-F238E27FC236}">
                  <a16:creationId xmlns:a16="http://schemas.microsoft.com/office/drawing/2014/main" id="{6A4F8D39-9886-490F-B7A9-3B2693299A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77A954A-5366-40B7-B751-C0663AD9ED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4" r="279" b="1"/>
          <a:stretch/>
        </p:blipFill>
        <p:spPr>
          <a:xfrm>
            <a:off x="5942569" y="235670"/>
            <a:ext cx="5977881" cy="345568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1CCD8-FD1E-4257-A96E-05BC7A494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19" y="4099034"/>
            <a:ext cx="10785191" cy="219677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sz="2000">
                <a:latin typeface="Yu Gothic UI"/>
                <a:ea typeface="Yu Gothic UI"/>
              </a:rPr>
              <a:t>To learn a mapping from a domain of images to another domain of images</a:t>
            </a:r>
          </a:p>
          <a:p>
            <a:pPr>
              <a:buFont typeface="Wingdings" panose="020B0604020202020204" pitchFamily="34" charset="0"/>
              <a:buChar char="Ø"/>
            </a:pPr>
            <a:endParaRPr lang="en-US" sz="2000">
              <a:latin typeface="Yu Gothic UI"/>
              <a:ea typeface="Yu Gothic UI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 sz="2000">
                <a:latin typeface="Yu Gothic UI"/>
                <a:ea typeface="Yu Gothic UI"/>
              </a:rPr>
              <a:t>Eg : Day time images</a:t>
            </a:r>
          </a:p>
          <a:p>
            <a:pPr marL="0" indent="0">
              <a:buNone/>
            </a:pPr>
            <a:r>
              <a:rPr lang="en-US" sz="2000">
                <a:latin typeface="Yu Gothic UI"/>
                <a:ea typeface="Yu Gothic UI"/>
              </a:rPr>
              <a:t>    to night time images</a:t>
            </a:r>
          </a:p>
          <a:p>
            <a:pPr marL="457200" lvl="1" indent="0">
              <a:buNone/>
            </a:pPr>
            <a:endParaRPr lang="en-US" sz="2000">
              <a:latin typeface="Yu Gothic UI"/>
              <a:ea typeface="Yu Gothic UI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6492875"/>
            <a:ext cx="12191999" cy="36512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031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AEBC24-02CE-47EB-98BB-3A2E711BA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Different paradigms of learning</a:t>
            </a:r>
          </a:p>
        </p:txBody>
      </p:sp>
      <p:graphicFrame>
        <p:nvGraphicFramePr>
          <p:cNvPr id="70" name="TextBox 2">
            <a:extLst>
              <a:ext uri="{FF2B5EF4-FFF2-40B4-BE49-F238E27FC236}">
                <a16:creationId xmlns:a16="http://schemas.microsoft.com/office/drawing/2014/main" id="{013CA220-2E18-49D2-B084-5C2504A385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4956072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2002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4E930-0101-419C-AD41-C293763DD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944152" cy="1622321"/>
          </a:xfrm>
        </p:spPr>
        <p:txBody>
          <a:bodyPr>
            <a:normAutofit/>
          </a:bodyPr>
          <a:lstStyle/>
          <a:p>
            <a:r>
              <a:rPr lang="en-US" sz="4100">
                <a:solidFill>
                  <a:srgbClr val="FF0000"/>
                </a:solidFill>
              </a:rPr>
              <a:t>GAN(Generative Adversarial Networks)</a:t>
            </a:r>
            <a:endParaRPr lang="en-US" sz="4100">
              <a:solidFill>
                <a:srgbClr val="FF0000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73560-B824-49E0-8CDA-8AEB3A9A2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4944151" cy="378541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en-US" sz="2000"/>
              <a:t>Used to create new instances of data  : A Generative model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sz="2000"/>
              <a:t>Has two players : Generator and discriminator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sz="2000"/>
              <a:t> Generator  creates new images(fake)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sz="2000"/>
              <a:t>Discriminator tries to identify whether the</a:t>
            </a:r>
          </a:p>
          <a:p>
            <a:pPr marL="0" indent="0">
              <a:buNone/>
            </a:pPr>
            <a:r>
              <a:rPr lang="en-US" sz="2000"/>
              <a:t>Image is real or fake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 sz="2000"/>
              <a:t>Based on discriminator's feedback,</a:t>
            </a:r>
          </a:p>
          <a:p>
            <a:pPr marL="0" indent="0">
              <a:buNone/>
            </a:pPr>
            <a:r>
              <a:rPr lang="en-US" sz="2000"/>
              <a:t>Generator improves the quality of its images</a:t>
            </a:r>
          </a:p>
          <a:p>
            <a:pPr>
              <a:buFont typeface="Wingdings" panose="020B0604020202020204" pitchFamily="34" charset="0"/>
              <a:buChar char="Ø"/>
            </a:pPr>
            <a:endParaRPr lang="en-US" sz="2000"/>
          </a:p>
          <a:p>
            <a:pPr>
              <a:buFont typeface="Wingdings" panose="020B0604020202020204" pitchFamily="34" charset="0"/>
              <a:buChar char="Ø"/>
            </a:pPr>
            <a:endParaRPr lang="en-US" sz="200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6F7435D-E3DB-47B1-BA61-B00ACC83A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9">
            <a:extLst>
              <a:ext uri="{FF2B5EF4-FFF2-40B4-BE49-F238E27FC236}">
                <a16:creationId xmlns:a16="http://schemas.microsoft.com/office/drawing/2014/main" id="{F263A0B5-F8C4-4116-809F-78A768EA7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557784"/>
            <a:ext cx="513020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354A4DB1-2978-4624-B87E-27F7DF6CD1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2" r="5249" b="3"/>
          <a:stretch/>
        </p:blipFill>
        <p:spPr>
          <a:xfrm>
            <a:off x="6904709" y="1766967"/>
            <a:ext cx="4475531" cy="33208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63886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5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50221"/>
            <a:ext cx="4402377" cy="3918123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434203-73D2-492D-9467-F0B57E083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466" y="780655"/>
            <a:ext cx="3751662" cy="326116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Loss function for a GAN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8376" y="458922"/>
            <a:ext cx="2138070" cy="1877811"/>
          </a:xfrm>
          <a:prstGeom prst="rect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8377" y="2469002"/>
            <a:ext cx="2146028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F8C9FBE9-B7D8-4038-8CD9-796A9D18D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20" y="5222195"/>
            <a:ext cx="6675119" cy="467257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11418" y="450221"/>
            <a:ext cx="4421661" cy="5948858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3BB27-22B1-41F9-B688-F1DE851CB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1639" y="900442"/>
            <a:ext cx="3514088" cy="504841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None/>
            </a:pPr>
            <a:r>
              <a:rPr lang="en-US" sz="2000">
                <a:ea typeface="+mn-lt"/>
                <a:cs typeface="+mn-lt"/>
              </a:rPr>
              <a:t>The generator tries to minimize the loss function while the discriminator tries to maximize it.</a:t>
            </a:r>
            <a:endParaRPr lang="en-US" sz="2000"/>
          </a:p>
          <a:p>
            <a:pPr>
              <a:buNone/>
            </a:pPr>
            <a:endParaRPr lang="en-US" sz="2000">
              <a:ea typeface="+mn-lt"/>
              <a:cs typeface="+mn-lt"/>
            </a:endParaRPr>
          </a:p>
          <a:p>
            <a:pPr>
              <a:buNone/>
            </a:pPr>
            <a:endParaRPr lang="en-US" sz="2000">
              <a:ea typeface="+mn-lt"/>
              <a:cs typeface="+mn-lt"/>
            </a:endParaRPr>
          </a:p>
          <a:p>
            <a:pPr>
              <a:buNone/>
            </a:pPr>
            <a:r>
              <a:rPr lang="en-US" sz="2000">
                <a:ea typeface="+mn-lt"/>
                <a:cs typeface="+mn-lt"/>
              </a:rPr>
              <a:t>In this function:</a:t>
            </a:r>
            <a:endParaRPr lang="en-US" sz="2000"/>
          </a:p>
          <a:p>
            <a:pPr>
              <a:buFont typeface="Arial"/>
              <a:buChar char="•"/>
            </a:pPr>
            <a:r>
              <a:rPr lang="en-US" sz="2000">
                <a:latin typeface="Consolas"/>
              </a:rPr>
              <a:t>D(x)</a:t>
            </a:r>
            <a:r>
              <a:rPr lang="en-US" sz="2000">
                <a:ea typeface="+mn-lt"/>
                <a:cs typeface="+mn-lt"/>
              </a:rPr>
              <a:t> is the discriminator's estimate of the probability that real data instance x is real.</a:t>
            </a:r>
            <a:endParaRPr lang="en-US" sz="2000"/>
          </a:p>
          <a:p>
            <a:pPr>
              <a:buFont typeface="Arial"/>
              <a:buChar char="•"/>
            </a:pPr>
            <a:r>
              <a:rPr lang="en-US" sz="2000">
                <a:latin typeface="Consolas"/>
              </a:rPr>
              <a:t>D(G(z))</a:t>
            </a:r>
            <a:r>
              <a:rPr lang="en-US" sz="2000">
                <a:ea typeface="+mn-lt"/>
                <a:cs typeface="+mn-lt"/>
              </a:rPr>
              <a:t> is the discriminator's estimate of the probability that a fake instance is real.</a:t>
            </a:r>
            <a:endParaRPr lang="en-US" sz="2000"/>
          </a:p>
          <a:p>
            <a:pPr marL="0" indent="0">
              <a:buNone/>
            </a:pPr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26594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B8502-BA22-4D4F-AC05-7EB5A9A93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  <a:prstGeom prst="ellipse">
            <a:avLst/>
          </a:prstGeom>
        </p:spPr>
        <p:txBody>
          <a:bodyPr>
            <a:normAutofit/>
          </a:bodyPr>
          <a:lstStyle/>
          <a:p>
            <a:r>
              <a:rPr lang="en-US" err="1">
                <a:solidFill>
                  <a:srgbClr val="FF0000"/>
                </a:solidFill>
              </a:rPr>
              <a:t>CycleGAN</a:t>
            </a:r>
            <a:endParaRPr lang="en-US" err="1">
              <a:solidFill>
                <a:srgbClr val="FF0000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4F9FF-2C4E-4FEA-ABB1-1BD312E27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/>
              <a:t>GAN can be modified in such a way that the Generator takes input from a domain X and produces an output to match domain Y.</a:t>
            </a:r>
          </a:p>
          <a:p>
            <a:r>
              <a:rPr lang="en-US" sz="1700"/>
              <a:t>Mode collapse , with the above setting. </a:t>
            </a:r>
          </a:p>
          <a:p>
            <a:r>
              <a:rPr lang="en-US" sz="1700"/>
              <a:t>Two generators(G: X --&gt; Y and F: Y--&gt;X) and two discriminators()</a:t>
            </a:r>
          </a:p>
          <a:p>
            <a:r>
              <a:rPr lang="en-US" sz="1700"/>
              <a:t>Should satisfy F(G(x))= x   and    G(F(y))=y   to avoid mode collapse(called cycle consistency)</a:t>
            </a:r>
          </a:p>
          <a:p>
            <a:endParaRPr lang="en-US" sz="1700"/>
          </a:p>
        </p:txBody>
      </p:sp>
      <p:sp>
        <p:nvSpPr>
          <p:cNvPr id="17" name="Rectangle 1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FE7AD1EE-95EF-4A60-BC43-DC92140A4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2532002"/>
            <a:ext cx="6019331" cy="179075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05067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E9F4A-2D73-4D2D-A121-53FFF5324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82" y="397782"/>
            <a:ext cx="9440332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0000"/>
                </a:solidFill>
              </a:rPr>
              <a:t>Cycle Consistency Loss</a:t>
            </a:r>
            <a:endParaRPr lang="en-US">
              <a:solidFill>
                <a:srgbClr val="FF0000"/>
              </a:solidFill>
              <a:cs typeface="Calibri Ligh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DD103AA-7536-490B-973F-73CA63A7E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65D4C3B0-15EA-49A6-8DF5-9D9E09EC7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086" y="2691188"/>
            <a:ext cx="7336971" cy="42900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A2AE-E74F-456E-BBA0-350565DA5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Along with adversarial loss for the two GANS, a cycle consistency loss is added in the total loss.</a:t>
            </a: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r>
              <a:rPr lang="en-US">
                <a:ea typeface="+mn-lt"/>
                <a:cs typeface="+mn-lt"/>
              </a:rPr>
              <a:t>Full loss function : </a:t>
            </a:r>
            <a:endParaRPr lang="en-US" baseline="-25000">
              <a:ea typeface="+mn-lt"/>
              <a:cs typeface="+mn-lt"/>
            </a:endParaRP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The objective is for the discriminators D</a:t>
            </a:r>
            <a:r>
              <a:rPr lang="en-US" baseline="-25000">
                <a:ea typeface="+mn-lt"/>
                <a:cs typeface="+mn-lt"/>
              </a:rPr>
              <a:t>x</a:t>
            </a:r>
            <a:r>
              <a:rPr lang="en-US">
                <a:ea typeface="+mn-lt"/>
                <a:cs typeface="+mn-lt"/>
              </a:rPr>
              <a:t> and D</a:t>
            </a:r>
            <a:r>
              <a:rPr lang="en-US" baseline="-25000">
                <a:ea typeface="+mn-lt"/>
                <a:cs typeface="+mn-lt"/>
              </a:rPr>
              <a:t>y</a:t>
            </a:r>
            <a:r>
              <a:rPr lang="en-US">
                <a:ea typeface="+mn-lt"/>
                <a:cs typeface="+mn-lt"/>
              </a:rPr>
              <a:t> to maximize L and the generators to minimize L. </a:t>
            </a:r>
            <a:r>
              <a:rPr lang="en-US" baseline="-25000">
                <a:ea typeface="+mn-lt"/>
                <a:cs typeface="+mn-lt"/>
              </a:rPr>
              <a:t>  </a:t>
            </a:r>
          </a:p>
        </p:txBody>
      </p:sp>
      <p:pic>
        <p:nvPicPr>
          <p:cNvPr id="8" name="Picture 8" descr="A picture containing clock, watch&#10;&#10;Description automatically generated">
            <a:extLst>
              <a:ext uri="{FF2B5EF4-FFF2-40B4-BE49-F238E27FC236}">
                <a16:creationId xmlns:a16="http://schemas.microsoft.com/office/drawing/2014/main" id="{671A1543-F152-4725-962B-D251082C2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87" y="3662548"/>
            <a:ext cx="8828314" cy="46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65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57157-CAC9-47D9-8EDA-C7F38889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0000"/>
                </a:solidFill>
              </a:rPr>
              <a:t>Network Architecture</a:t>
            </a:r>
            <a:endParaRPr lang="en-US">
              <a:solidFill>
                <a:srgbClr val="FF0000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12333-F383-4F3D-9C8F-A572AB145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25351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For Generative network: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en-US"/>
              <a:t>Two stride-2 convolutions</a:t>
            </a:r>
            <a:endParaRPr lang="en-US">
              <a:cs typeface="Calibri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/>
              <a:t>Several residual blocks</a:t>
            </a:r>
            <a:endParaRPr lang="en-US">
              <a:cs typeface="Calibri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/>
              <a:t>Two ½-strided convolutions</a:t>
            </a:r>
            <a:endParaRPr lang="en-US">
              <a:cs typeface="Calibri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en-US"/>
              <a:t>Uses instance normalization</a:t>
            </a:r>
            <a:endParaRPr lang="en-US">
              <a:cs typeface="Calibri"/>
            </a:endParaRP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0B08872F-33B4-42B3-AE4E-C9B82D081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82" y="511293"/>
            <a:ext cx="3328580" cy="56656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901B5F-9694-43BC-9938-C0F96554B498}"/>
              </a:ext>
            </a:extLst>
          </p:cNvPr>
          <p:cNvSpPr txBox="1"/>
          <p:nvPr/>
        </p:nvSpPr>
        <p:spPr>
          <a:xfrm>
            <a:off x="1519824" y="6164893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/>
              <a:t>A General Residual Block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E9FA93-462B-4935-A211-06307E5559A4}"/>
              </a:ext>
            </a:extLst>
          </p:cNvPr>
          <p:cNvSpPr txBox="1"/>
          <p:nvPr/>
        </p:nvSpPr>
        <p:spPr>
          <a:xfrm>
            <a:off x="5895975" y="4762500"/>
            <a:ext cx="5457825" cy="12731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>
                <a:ea typeface="+mn-lt"/>
                <a:cs typeface="+mn-lt"/>
              </a:rPr>
              <a:t>For Discriminator network: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Wingdings,Sans-Serif"/>
              <a:buChar char="Ø"/>
            </a:pPr>
            <a:r>
              <a:rPr lang="en-US" sz="2800">
                <a:ea typeface="+mn-lt"/>
                <a:cs typeface="+mn-lt"/>
              </a:rPr>
              <a:t>Uses 70x70 patch-GANs</a:t>
            </a:r>
          </a:p>
          <a:p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82293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40660-6982-4EA7-981D-C03ADE451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FF0000"/>
                </a:solidFill>
              </a:rPr>
              <a:t>Training the Network</a:t>
            </a:r>
            <a:endParaRPr lang="en-US">
              <a:solidFill>
                <a:srgbClr val="FF0000"/>
              </a:solidFill>
              <a:cs typeface="Calibri Light"/>
            </a:endParaRP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3AED019F-D17A-402D-AC74-68EFB217D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ea typeface="+mn-lt"/>
                <a:cs typeface="+mn-lt"/>
              </a:rPr>
              <a:t>Uses two techniques to stabilize the training:</a:t>
            </a:r>
            <a:endParaRPr lang="en-US"/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20B0604020202020204" pitchFamily="34" charset="0"/>
              <a:buChar char="Ø"/>
            </a:pPr>
            <a:r>
              <a:rPr lang="en-US">
                <a:ea typeface="+mn-lt"/>
                <a:cs typeface="+mn-lt"/>
              </a:rPr>
              <a:t>For L</a:t>
            </a:r>
            <a:r>
              <a:rPr lang="en-US" sz="2000" baseline="-25000">
                <a:ea typeface="+mn-lt"/>
                <a:cs typeface="+mn-lt"/>
              </a:rPr>
              <a:t>GAN</a:t>
            </a:r>
            <a:r>
              <a:rPr lang="en-US">
                <a:ea typeface="+mn-lt"/>
                <a:cs typeface="+mn-lt"/>
              </a:rPr>
              <a:t> , we replace the negative log likelihood objective by a least square loss. 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ea typeface="+mn-lt"/>
              <a:cs typeface="+mn-lt"/>
            </a:endParaRP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20B0604020202020204" pitchFamily="34" charset="0"/>
              <a:buChar char="Ø"/>
            </a:pPr>
            <a:r>
              <a:rPr lang="en-US">
                <a:ea typeface="+mn-lt"/>
                <a:cs typeface="+mn-lt"/>
              </a:rPr>
              <a:t>Update the discriminators D</a:t>
            </a:r>
            <a:r>
              <a:rPr lang="en-US" baseline="-25000">
                <a:ea typeface="+mn-lt"/>
                <a:cs typeface="+mn-lt"/>
              </a:rPr>
              <a:t>X</a:t>
            </a:r>
            <a:r>
              <a:rPr lang="en-US">
                <a:ea typeface="+mn-lt"/>
                <a:cs typeface="+mn-lt"/>
              </a:rPr>
              <a:t> and D</a:t>
            </a:r>
            <a:r>
              <a:rPr lang="en-US" baseline="-25000">
                <a:ea typeface="+mn-lt"/>
                <a:cs typeface="+mn-lt"/>
              </a:rPr>
              <a:t>Y</a:t>
            </a:r>
            <a:r>
              <a:rPr lang="en-US">
                <a:ea typeface="+mn-lt"/>
                <a:cs typeface="+mn-lt"/>
              </a:rPr>
              <a:t> using a history of generated images rather than the ones produced by the latest generative networks.</a:t>
            </a:r>
            <a:endParaRPr lang="en-US">
              <a:cs typeface="Calibri" panose="020F0502020204030204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8F31357-4B05-4474-AE7E-B0CDD30F6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3120934"/>
            <a:ext cx="8382000" cy="40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37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17</Slides>
  <Notes>0</Notes>
  <HiddenSlides>2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Unpaired Image to Image Translation using Cycle Consistent Adversarial Networks</vt:lpstr>
      <vt:lpstr>Image to Image Translation</vt:lpstr>
      <vt:lpstr>Different paradigms of learning</vt:lpstr>
      <vt:lpstr>GAN(Generative Adversarial Networks)</vt:lpstr>
      <vt:lpstr>Loss function for a GAN</vt:lpstr>
      <vt:lpstr>CycleGAN</vt:lpstr>
      <vt:lpstr>Cycle Consistency Loss</vt:lpstr>
      <vt:lpstr>Network Architecture</vt:lpstr>
      <vt:lpstr>Training the Network</vt:lpstr>
      <vt:lpstr>Ablation Study</vt:lpstr>
      <vt:lpstr>Results</vt:lpstr>
      <vt:lpstr>Quantitative Comparison</vt:lpstr>
      <vt:lpstr>Failure Cases</vt:lpstr>
      <vt:lpstr>Applications</vt:lpstr>
      <vt:lpstr>PowerPoint Presentation</vt:lpstr>
      <vt:lpstr>Improvements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5</cp:revision>
  <dcterms:created xsi:type="dcterms:W3CDTF">2021-03-21T04:28:16Z</dcterms:created>
  <dcterms:modified xsi:type="dcterms:W3CDTF">2021-03-26T14:48:59Z</dcterms:modified>
</cp:coreProperties>
</file>

<file path=docProps/thumbnail.jpeg>
</file>